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0707"/>
    <a:srgbClr val="A1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36FF8-5890-4066-A6A4-E07201AC73D3}" v="45" dt="2021-03-05T07:42:17.047"/>
    <p1510:client id="{1ECF6986-7778-4549-BB5E-E328D32F78B1}" v="2" dt="2021-03-05T12:20:08.193"/>
    <p1510:client id="{6C4A92F0-B79D-444A-B8F8-1F96D7BADBA8}" v="523" dt="2021-03-06T08:41:11.719"/>
    <p1510:client id="{8467098D-B80E-4819-A661-279A9A7A2D35}" v="5" dt="2021-03-05T09:15:02.399"/>
    <p1510:client id="{A923B4E7-2B0A-4CF9-AA83-41E24058571B}" v="589" dt="2021-03-06T07:52:18.418"/>
    <p1510:client id="{B23B2356-AEFB-4049-98DC-2E88ECD029BA}" v="68" dt="2021-03-06T08:54:20.427"/>
    <p1510:client id="{DDB503C5-84D7-42D8-9822-3AD13DD23154}" v="596" dt="2021-03-05T19:22:18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0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4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8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6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2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9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5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1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2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xmlns="" id="{AF61C35F-A65D-4CA4-B654-6EB271B67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99" r="1181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Manufacturing Companies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88BF1A-EADD-40E1-96DE-2E1839B6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371198"/>
            <a:ext cx="6006192" cy="110924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B664B"/>
                </a:solidFill>
                <a:ea typeface="+mj-lt"/>
                <a:cs typeface="+mj-lt"/>
              </a:rPr>
              <a:t>KEY MILESTONES</a:t>
            </a:r>
            <a:endParaRPr lang="en-US" b="1" dirty="0">
              <a:solidFill>
                <a:srgbClr val="0B664B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910C60-E46B-4D96-9843-515774C29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20" y="1429314"/>
            <a:ext cx="6006192" cy="47332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➢ </a:t>
            </a: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Leverage channel by expanding product portfolio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Industrial to a consumer company</a:t>
            </a:r>
          </a:p>
          <a:p>
            <a:pPr>
              <a:buNone/>
            </a:pP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➢ Manufacturing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Large scale manufacturing with high standards of quality assurance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~90% in-house</a:t>
            </a: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➢ </a:t>
            </a: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National Advertising and uniform discounting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Disproportionate ad spend on ’non-consumer’ products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➢ </a:t>
            </a: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Mass to ‘mass premium’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Steady premiumization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➢ </a:t>
            </a: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Acquisition of Sylvania and pragmatic exit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Changing industry dynamics and capital allocation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➢</a:t>
            </a:r>
            <a:r>
              <a:rPr lang="en-US" sz="1600" b="1" dirty="0">
                <a:solidFill>
                  <a:srgbClr val="0B664B"/>
                </a:solidFill>
                <a:ea typeface="+mn-lt"/>
                <a:cs typeface="+mn-lt"/>
              </a:rPr>
              <a:t> Lloyd Acquisition</a:t>
            </a:r>
            <a:endParaRPr lang="en-US" sz="1600" b="1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Entry into high potential Large Consumer Durables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>
              <a:buNone/>
            </a:pPr>
            <a:r>
              <a:rPr lang="en-US" sz="1600" dirty="0">
                <a:solidFill>
                  <a:srgbClr val="0B664B"/>
                </a:solidFill>
                <a:ea typeface="+mn-lt"/>
                <a:cs typeface="+mn-lt"/>
              </a:rPr>
              <a:t>✓ Aligned with ‘Deeper into Homes’</a:t>
            </a:r>
            <a:endParaRPr lang="en-US" sz="1600" dirty="0">
              <a:solidFill>
                <a:srgbClr val="0B664B"/>
              </a:solidFill>
              <a:cs typeface="Calibri"/>
            </a:endParaRPr>
          </a:p>
          <a:p>
            <a:pPr marL="0" indent="0">
              <a:buNone/>
            </a:pPr>
            <a:endParaRPr lang="en-US" sz="1600" dirty="0">
              <a:solidFill>
                <a:srgbClr val="0B664B"/>
              </a:solidFill>
              <a:cs typeface="Calibri"/>
            </a:endParaRP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8B825258-9060-4B11-923C-EAF674425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0" r="135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xmlns="" id="{F4C0B10B-D2C4-4A54-AFAD-3D27DF88BB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xmlns="" id="{B6BADB90-C74B-40D6-86DC-503F65FCE8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9" name="Freeform 44">
              <a:extLst>
                <a:ext uri="{FF2B5EF4-FFF2-40B4-BE49-F238E27FC236}">
                  <a16:creationId xmlns:a16="http://schemas.microsoft.com/office/drawing/2014/main" xmlns="" id="{6559431D-1886-4AE0-9B87-9AD2ECAB84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xmlns="" id="{373850A5-B04A-4FCD-9E73-EE322167FB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xmlns="" id="{82C18C67-80FA-4738-AA53-0AF2419F98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xmlns="" id="{48543B1A-8BF5-4C63-8404-41B2EA70B3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2DF5096-E051-498C-A3ED-CBA77A813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3FF120-DCF4-4FEF-9D20-89E4BCB6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CONSISTENT DELIVERY</a:t>
            </a:r>
            <a:endParaRPr lang="en-US" sz="40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89FDC7-687C-4123-93BB-287379256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Financial performance</a:t>
            </a:r>
          </a:p>
          <a:p>
            <a:pPr marL="0" indent="0">
              <a:buNone/>
            </a:pPr>
            <a:endParaRPr lang="en-US" sz="2400" b="1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➢ Growth during last 20 years: 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✓ Revenue- 103x 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✓ Profit- 221x 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✓ Asset base- 215x </a:t>
            </a: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➢ Deb free- net cash positive 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b="1">
              <a:cs typeface="Calibri" panose="020F0502020204030204"/>
            </a:endParaRPr>
          </a:p>
          <a:p>
            <a:pPr marL="0" indent="0">
              <a:buNone/>
            </a:pPr>
            <a:endParaRPr lang="en-US" sz="2400" b="1">
              <a:cs typeface="Calibri" panose="020F0502020204030204"/>
            </a:endParaRPr>
          </a:p>
        </p:txBody>
      </p:sp>
      <p:pic>
        <p:nvPicPr>
          <p:cNvPr id="5" name="Picture 5" descr="Histogram&#10;&#10;Description automatically generated">
            <a:extLst>
              <a:ext uri="{FF2B5EF4-FFF2-40B4-BE49-F238E27FC236}">
                <a16:creationId xmlns:a16="http://schemas.microsoft.com/office/drawing/2014/main" xmlns="" id="{615740D2-03F7-407D-8434-B08DA514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3" r="3" b="3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0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17D820-5574-41D9-BA25-10926FE4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GROWTH WITH RESPONSIBILTY</a:t>
            </a:r>
            <a:endParaRPr lang="en-US" sz="5400" b="1" kern="1200">
              <a:solidFill>
                <a:schemeClr val="accent1"/>
              </a:solidFill>
              <a:latin typeface="+mj-lt"/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F0931745-9524-4BC6-946A-2FCC0366D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37" y="2067719"/>
            <a:ext cx="79343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xmlns="" id="{907EF6B7-1338-4443-8C46-6A318D952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DAAE4CDD-124C-4DCF-9584-B6033B545D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89AE9-3928-435E-8098-7B87ADF1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3400" b="1" dirty="0">
                <a:ea typeface="+mj-lt"/>
                <a:cs typeface="+mj-lt"/>
              </a:rPr>
              <a:t>BENCHMARKING WITH THE BEST CORPORATE AND SHAREHOLDERS GOVERNANCE</a:t>
            </a:r>
            <a:endParaRPr lang="en-US" sz="3400" b="1">
              <a:cs typeface="Calibri Light"/>
            </a:endParaRPr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0D9B40-D59A-4738-B5F7-FDCF95DB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2600" dirty="0">
                <a:ea typeface="+mn-lt"/>
                <a:cs typeface="+mn-lt"/>
              </a:rPr>
              <a:t>➢ Committed to high standards of corporate governance</a:t>
            </a:r>
            <a:endParaRPr lang="en-US" sz="2600" dirty="0"/>
          </a:p>
          <a:p>
            <a:pPr>
              <a:buNone/>
            </a:pPr>
            <a:r>
              <a:rPr lang="en-US" sz="2600" dirty="0">
                <a:ea typeface="+mn-lt"/>
                <a:cs typeface="+mn-lt"/>
              </a:rPr>
              <a:t>➢ Well experienced and diversified professional Board</a:t>
            </a:r>
            <a:endParaRPr lang="en-US" sz="2600" dirty="0"/>
          </a:p>
          <a:p>
            <a:pPr>
              <a:buNone/>
            </a:pPr>
            <a:r>
              <a:rPr lang="en-US" sz="2600" dirty="0">
                <a:ea typeface="+mn-lt"/>
                <a:cs typeface="+mn-lt"/>
              </a:rPr>
              <a:t>➢ Promoters- single business focus</a:t>
            </a:r>
            <a:endParaRPr lang="en-US" sz="2600" dirty="0"/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➢ Transparent and detailed communication to shareholders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  <a:ea typeface="+mn-lt"/>
                <a:cs typeface="+mn-lt"/>
              </a:rPr>
              <a:t>KEY LEVERS 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• Distribution 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•Product extension and expansion 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• Digitization </a:t>
            </a:r>
          </a:p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• Research &amp; Development</a:t>
            </a:r>
            <a:endParaRPr lang="en-US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75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6A571-8B1C-4437-BEA0-A012B009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PRUDENT FINANCIAL MANAGEMENT</a:t>
            </a:r>
            <a:endParaRPr lang="en-US" sz="3200" b="1" kern="1200" dirty="0">
              <a:latin typeface="+mj-lt"/>
              <a:cs typeface="Calibri Light"/>
            </a:endParaRP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C7C7882E-93FF-4352-8D3B-04861206F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70" y="1718358"/>
            <a:ext cx="11008720" cy="46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3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832EA7-4437-4355-9450-FAB75A8B9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365125"/>
            <a:ext cx="10688128" cy="822356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ea typeface="+mj-lt"/>
                <a:cs typeface="+mj-lt"/>
              </a:rPr>
              <a:t>DEEPER INTO HOMES</a:t>
            </a:r>
            <a:endParaRPr lang="en-US" b="1">
              <a:solidFill>
                <a:schemeClr val="accent1">
                  <a:lumMod val="75000"/>
                </a:schemeClr>
              </a:solidFill>
              <a:cs typeface="Calibri Light"/>
            </a:endParaRP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62E80801-228F-4297-A832-F05A4A348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2" y="1342921"/>
            <a:ext cx="11565864" cy="5403009"/>
          </a:xfrm>
        </p:spPr>
      </p:pic>
    </p:spTree>
    <p:extLst>
      <p:ext uri="{BB962C8B-B14F-4D97-AF65-F5344CB8AC3E}">
        <p14:creationId xmlns:p14="http://schemas.microsoft.com/office/powerpoint/2010/main" val="170671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6FC748-460D-423E-978C-C8CDFE85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WIDEST CONSUMER OFFERING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3C81198A-4D2D-4EB8-817A-6F1DF39EC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92" y="1525423"/>
            <a:ext cx="11500088" cy="5066760"/>
          </a:xfrm>
        </p:spPr>
      </p:pic>
    </p:spTree>
    <p:extLst>
      <p:ext uri="{BB962C8B-B14F-4D97-AF65-F5344CB8AC3E}">
        <p14:creationId xmlns:p14="http://schemas.microsoft.com/office/powerpoint/2010/main" val="237729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7783D-DF2B-4233-BCB1-34847559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729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SEGMENTS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B7EA0DC3-8FC6-45A2-B364-DCEEBB745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95" y="1071638"/>
            <a:ext cx="11259446" cy="5571764"/>
          </a:xfrm>
        </p:spPr>
      </p:pic>
    </p:spTree>
    <p:extLst>
      <p:ext uri="{BB962C8B-B14F-4D97-AF65-F5344CB8AC3E}">
        <p14:creationId xmlns:p14="http://schemas.microsoft.com/office/powerpoint/2010/main" val="245910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1D0FDA-76A5-4B08-9182-52D93BDE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MARKET SHARE: TOP 3 ACROSS CATEGORIES</a:t>
            </a:r>
            <a:endParaRPr lang="en-US" sz="3200" b="1" kern="1200" dirty="0">
              <a:latin typeface="+mj-lt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F5D5B0DF-7411-474D-9617-1512B90B9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962" y="2186781"/>
            <a:ext cx="7458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4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0ED79-FF8B-4C05-860D-57AF5B74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ea typeface="+mj-lt"/>
                <a:cs typeface="+mj-lt"/>
              </a:rPr>
              <a:t>DISTRIBUTION: DEEPER PENETRATION</a:t>
            </a:r>
            <a:endParaRPr lang="en-US" sz="36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DA16F9-3536-4197-8CE6-DC5F34C8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FFFFFF"/>
                </a:solidFill>
                <a:ea typeface="+mn-lt"/>
                <a:cs typeface="+mn-lt"/>
              </a:rPr>
              <a:t>Proximity to Consumer</a:t>
            </a:r>
          </a:p>
          <a:p>
            <a:pPr marL="0" indent="0">
              <a:buNone/>
            </a:pPr>
            <a:endParaRPr lang="en-US" b="1">
              <a:solidFill>
                <a:srgbClr val="FFFFFF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b="1">
              <a:solidFill>
                <a:srgbClr val="FFFFFF"/>
              </a:solidFill>
              <a:cs typeface="Calibri" panose="020F0502020204030204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4DA3FF05-79C5-4739-B40D-C07CBC2B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01" y="896073"/>
            <a:ext cx="6693136" cy="47113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2946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392587-7C65-4155-A6E5-1A615FB9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2"/>
            <a:ext cx="10515600" cy="119616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What is Manufacturing?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FC3421-D653-4F17-9E74-3CAA9BB4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399"/>
            <a:ext cx="10515600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Manufacturing is the Production of goods in large quantities after processing of raw materials to more vulnerable products.</a:t>
            </a:r>
            <a:endParaRPr lang="en-US"/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Manufacturing is the process of transforming materials or components into finished products that can be sold in the marketplace. Every physical product that you buy in a store or online is manufactured somewhere.</a:t>
            </a:r>
            <a:endParaRPr lang="en-US">
              <a:cs typeface="Calibri"/>
            </a:endParaRPr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In simple, Manufacturing is the process of  transformation of raw material into finished goods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B0707"/>
                </a:solidFill>
                <a:ea typeface="+mn-lt"/>
                <a:cs typeface="+mn-lt"/>
              </a:rPr>
              <a:t>EXAMPLES</a:t>
            </a:r>
          </a:p>
          <a:p>
            <a:pPr marL="457200" indent="-457200"/>
            <a:r>
              <a:rPr lang="en-US" dirty="0">
                <a:ea typeface="+mn-lt"/>
                <a:cs typeface="+mn-lt"/>
              </a:rPr>
              <a:t>paper from wood</a:t>
            </a:r>
            <a:endParaRPr lang="en-US" dirty="0">
              <a:cs typeface="Calibri" panose="020F0502020204030204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sugar from sugarcane</a:t>
            </a:r>
            <a:endParaRPr lang="en-US" dirty="0">
              <a:cs typeface="Calibri" panose="020F0502020204030204"/>
            </a:endParaRPr>
          </a:p>
          <a:p>
            <a:pPr marL="457200" indent="-457200"/>
            <a:endParaRPr lang="en-US" dirty="0">
              <a:highlight>
                <a:srgbClr val="FFFF00"/>
              </a:highlight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36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3EB5E6-9C11-4AB5-9A86-F45A8BF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DISTRIBUTION: MULTI CHANNEL</a:t>
            </a:r>
            <a:endParaRPr lang="en-US" sz="40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7EE677-56CF-4BB8-9451-611531A67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543175"/>
            <a:ext cx="3385635" cy="33638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➢ Grow inclusively :</a:t>
            </a:r>
            <a:endParaRPr lang="en-US" sz="1900" dirty="0"/>
          </a:p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✓ MBOs</a:t>
            </a:r>
            <a:endParaRPr lang="en-US" sz="1900" dirty="0"/>
          </a:p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✓ Brand stores</a:t>
            </a:r>
            <a:endParaRPr lang="en-US" sz="1900" dirty="0"/>
          </a:p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✓ Organized retail chains</a:t>
            </a:r>
            <a:endParaRPr lang="en-US" sz="1900" dirty="0"/>
          </a:p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✓ Canteen Stores</a:t>
            </a:r>
            <a:endParaRPr lang="en-US" sz="1900" dirty="0"/>
          </a:p>
          <a:p>
            <a:pPr>
              <a:buNone/>
            </a:pPr>
            <a:r>
              <a:rPr lang="en-US" sz="1900" dirty="0">
                <a:ea typeface="+mn-lt"/>
                <a:cs typeface="+mn-lt"/>
              </a:rPr>
              <a:t>✓ Projects &amp; Enterprise Business</a:t>
            </a:r>
            <a:endParaRPr lang="en-US" sz="1900" dirty="0"/>
          </a:p>
          <a:p>
            <a:pPr marL="0" indent="0">
              <a:buNone/>
            </a:pPr>
            <a:r>
              <a:rPr lang="en-US" sz="1900" dirty="0">
                <a:ea typeface="+mn-lt"/>
                <a:cs typeface="+mn-lt"/>
              </a:rPr>
              <a:t>✓ E-commerce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Largest Brand Shop channel in electrical industry</a:t>
            </a:r>
            <a:endParaRPr lang="en-US" sz="1900" b="1" dirty="0">
              <a:cs typeface="Calibri"/>
            </a:endParaRPr>
          </a:p>
        </p:txBody>
      </p:sp>
      <p:pic>
        <p:nvPicPr>
          <p:cNvPr id="5" name="Picture 5" descr="A picture containing text, building, store&#10;&#10;Description automatically generated">
            <a:extLst>
              <a:ext uri="{FF2B5EF4-FFF2-40B4-BE49-F238E27FC236}">
                <a16:creationId xmlns:a16="http://schemas.microsoft.com/office/drawing/2014/main" xmlns="" id="{7952A275-79EF-42A3-AB28-1A0D50EF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88" y="2416113"/>
            <a:ext cx="3139202" cy="1815206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2D3BBFB9-F698-4493-B047-53116F35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504" y="5098890"/>
            <a:ext cx="6323655" cy="1259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19705031-1188-4EF3-BA08-A1A2B0531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309" y="2547470"/>
            <a:ext cx="3927029" cy="1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0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B1DE5-0BE8-4B97-80E7-AA39540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03788" cy="822356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CONSISTENT NEW PRODUCT INTRODUCTIONS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A picture containing text, items, different, several&#10;&#10;Description automatically generated">
            <a:extLst>
              <a:ext uri="{FF2B5EF4-FFF2-40B4-BE49-F238E27FC236}">
                <a16:creationId xmlns:a16="http://schemas.microsoft.com/office/drawing/2014/main" xmlns="" id="{CC72635D-989E-4CAC-A24B-D4423CB7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460" y="1444012"/>
            <a:ext cx="10263456" cy="4798262"/>
          </a:xfrm>
        </p:spPr>
      </p:pic>
    </p:spTree>
    <p:extLst>
      <p:ext uri="{BB962C8B-B14F-4D97-AF65-F5344CB8AC3E}">
        <p14:creationId xmlns:p14="http://schemas.microsoft.com/office/powerpoint/2010/main" val="215692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61B492-75A4-42BF-9F4A-ACEE60B1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SERVED WITH REGULAR FRESH LAUNCHES</a:t>
            </a:r>
            <a:endParaRPr lang="en-US" sz="3200" b="1" kern="1200">
              <a:latin typeface="+mj-lt"/>
              <a:cs typeface="Calibri Light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BAEF144B-F43D-425B-A971-A211BF493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55" y="1718358"/>
            <a:ext cx="10861206" cy="43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998CBB-6A77-4BD1-8F17-8F1E7FA2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2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DIGITIZATION: SALES PROCESS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0E86866E-8F73-406E-81D8-022503EF1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92" y="1096259"/>
            <a:ext cx="11049897" cy="5393126"/>
          </a:xfrm>
        </p:spPr>
      </p:pic>
    </p:spTree>
    <p:extLst>
      <p:ext uri="{BB962C8B-B14F-4D97-AF65-F5344CB8AC3E}">
        <p14:creationId xmlns:p14="http://schemas.microsoft.com/office/powerpoint/2010/main" val="251586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EC499B-4C6F-465E-B94A-6C89FDD9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2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DIGITIZATION: SALES PROCESS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xmlns="" id="{CEC66577-DCE8-445C-AB46-74E7BFF5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479" y="1107582"/>
            <a:ext cx="10795418" cy="5384859"/>
          </a:xfrm>
        </p:spPr>
      </p:pic>
    </p:spTree>
    <p:extLst>
      <p:ext uri="{BB962C8B-B14F-4D97-AF65-F5344CB8AC3E}">
        <p14:creationId xmlns:p14="http://schemas.microsoft.com/office/powerpoint/2010/main" val="3630395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2B3354-BB28-4790-8662-D60A25AD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2700" b="1">
                <a:cs typeface="Calibri Light"/>
              </a:rPr>
              <a:t/>
            </a:r>
            <a:br>
              <a:rPr lang="en-US" sz="2700" b="1">
                <a:cs typeface="Calibri Light"/>
              </a:rPr>
            </a:br>
            <a:r>
              <a:rPr lang="en-US" sz="2700" b="1">
                <a:cs typeface="Calibri Light"/>
              </a:rPr>
              <a:t/>
            </a:r>
            <a:br>
              <a:rPr lang="en-US" sz="2700" b="1">
                <a:cs typeface="Calibri Light"/>
              </a:rPr>
            </a:br>
            <a:r>
              <a:rPr lang="en-US" sz="2700" b="1">
                <a:cs typeface="Calibri Light"/>
              </a:rPr>
              <a:t>RESEARCH AND DEVELOPMENT</a:t>
            </a:r>
            <a:endParaRPr lang="en-US" sz="2700">
              <a:ea typeface="+mj-lt"/>
              <a:cs typeface="+mj-lt"/>
            </a:endParaRPr>
          </a:p>
          <a:p>
            <a:endParaRPr lang="en-US" sz="2700">
              <a:ea typeface="+mj-lt"/>
              <a:cs typeface="+mj-lt"/>
            </a:endParaRPr>
          </a:p>
          <a:p>
            <a:endParaRPr lang="en-US" sz="27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0E43AA-7779-4676-AA63-F5FC0952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800">
                <a:ea typeface="+mn-lt"/>
                <a:cs typeface="+mn-lt"/>
              </a:rPr>
              <a:t>➢ Fast catcher to thought leadership</a:t>
            </a:r>
            <a:endParaRPr lang="en-US" sz="1800"/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➢ R&amp;D spend to increase from 1% to 3% of net revenue</a:t>
            </a:r>
            <a:endParaRPr lang="en-US" sz="1800"/>
          </a:p>
          <a:p>
            <a:pPr>
              <a:buNone/>
            </a:pPr>
            <a:r>
              <a:rPr lang="en-US" sz="1800">
                <a:ea typeface="+mn-lt"/>
                <a:cs typeface="+mn-lt"/>
              </a:rPr>
              <a:t>➢ Intelligent hardware, embedded software</a:t>
            </a:r>
            <a:endParaRPr lang="en-US" sz="1800"/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➢ Products to solution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FE9A50FD-B25D-463B-924F-CD426D5D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70" y="2460887"/>
            <a:ext cx="10960187" cy="42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2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A7473-C2C6-4A97-AF57-4ED0FD6E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714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LLOYD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1A5240-534E-426F-A9AE-79F69A76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380"/>
            <a:ext cx="10515600" cy="5084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  <a:ea typeface="+mn-lt"/>
                <a:cs typeface="+mn-lt"/>
              </a:rPr>
              <a:t>A full stack consumer appliances play</a:t>
            </a:r>
            <a:endParaRPr lang="en-US" b="1">
              <a:solidFill>
                <a:srgbClr val="7030A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b="1" dirty="0">
              <a:solidFill>
                <a:srgbClr val="7030A0"/>
              </a:solidFill>
              <a:cs typeface="Calibri"/>
            </a:endParaRP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cs typeface="Calibri"/>
            </a:endParaRP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xmlns="" id="{AFDC15D7-A8E7-41BD-8B93-D81401D98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0" y="1558710"/>
            <a:ext cx="11369614" cy="50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2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57C42-F4BC-4E67-B948-D98FA38F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HIGH GROWTH POTENTIAL INDUSTRY</a:t>
            </a:r>
            <a:endParaRPr lang="en-US" b="1">
              <a:cs typeface="Calibri Light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xmlns="" id="{15C7F0BC-DDFC-49C2-BFEF-324B11B2F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594" y="1450482"/>
            <a:ext cx="10722094" cy="4943474"/>
          </a:xfrm>
        </p:spPr>
      </p:pic>
    </p:spTree>
    <p:extLst>
      <p:ext uri="{BB962C8B-B14F-4D97-AF65-F5344CB8AC3E}">
        <p14:creationId xmlns:p14="http://schemas.microsoft.com/office/powerpoint/2010/main" val="195082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88AAB-4B8B-45E0-BC3E-6B51FB06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78"/>
            <a:ext cx="10515600" cy="807979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LLOYD: JOURNEY SO FAR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137CAA-D90F-4DBE-86FB-DC3E70777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8" y="1423059"/>
            <a:ext cx="10990052" cy="475390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➢ Since Lloyd acquisition Lloyd AC Plant in 2017, there have been structural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improvements in business amidst significant industry disruptions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The industry turned fiercely competitive, led by price erosion by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leading players in the market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Lloyd, in midst of transition, was adversely impacted by increase in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costs - higher import duty, adverse forex fluctuations and higher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marketing &amp; advertising costs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The resultant price increase by Lloyd, led to moderation in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volumes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Lloyd has, however, managed to improve brand imagery,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expanded distribution network, reduced forex exposure through</a:t>
            </a:r>
            <a:endParaRPr lang="en-US" dirty="0">
              <a:cs typeface="Calibri" panose="020F0502020204030204"/>
            </a:endParaRP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AC plant commissioning, and is proliferating product range with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washing machines and refrigerators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4E2500E2-D271-4092-A21A-DE5BCA99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753" y="488562"/>
            <a:ext cx="2801967" cy="58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36B8A-FD5E-4EB9-898C-3885DC97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FINANCIALS</a:t>
            </a:r>
            <a:endParaRPr lang="en-US" b="1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BF9C6C-8F7A-43C7-8862-59801C8C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248"/>
            <a:ext cx="10515600" cy="5444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A11A1A"/>
                </a:solidFill>
                <a:ea typeface="+mn-lt"/>
                <a:cs typeface="+mn-lt"/>
              </a:rPr>
              <a:t>STANDALONE FINANCIALS</a:t>
            </a:r>
          </a:p>
          <a:p>
            <a:pPr marL="0" indent="0" algn="ctr">
              <a:buNone/>
            </a:pPr>
            <a:endParaRPr lang="en-US" sz="2400" b="1" dirty="0">
              <a:solidFill>
                <a:srgbClr val="A11A1A"/>
              </a:solidFill>
              <a:cs typeface="Calibri"/>
            </a:endParaRPr>
          </a:p>
          <a:p>
            <a:pPr marL="0" indent="0" algn="ctr">
              <a:buNone/>
            </a:pPr>
            <a:endParaRPr lang="en-US" sz="2400" b="1" dirty="0">
              <a:solidFill>
                <a:srgbClr val="A11A1A"/>
              </a:solidFill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xmlns="" id="{3D5F645F-0CA5-495F-9666-52037F01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49" y="1378079"/>
            <a:ext cx="12217876" cy="52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C2B2CF-00C8-43AB-99BB-28ED9E02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030"/>
            <a:ext cx="10515600" cy="154122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ea typeface="+mj-lt"/>
                <a:cs typeface="+mj-lt"/>
              </a:rPr>
              <a:t>Why we need manufacturing?</a:t>
            </a:r>
            <a:endParaRPr lang="en-US" b="1" dirty="0">
              <a:solidFill>
                <a:srgbClr val="0070C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E692EB-9DFE-4D29-B448-818FC086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209"/>
            <a:ext cx="10515600" cy="35749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Manufacturing sector is considered the backbone of development because</a:t>
            </a:r>
          </a:p>
          <a:p>
            <a:r>
              <a:rPr lang="en-US" dirty="0">
                <a:ea typeface="+mn-lt"/>
                <a:cs typeface="+mn-lt"/>
              </a:rPr>
              <a:t>It helps people by providing jobs in secondary and tertiary sectors.</a:t>
            </a:r>
          </a:p>
          <a:p>
            <a:r>
              <a:rPr lang="en-US" dirty="0">
                <a:ea typeface="+mn-lt"/>
                <a:cs typeface="+mn-lt"/>
              </a:rPr>
              <a:t>Industrial development helps in eradication of unemployment and poverty from our country.</a:t>
            </a:r>
          </a:p>
          <a:p>
            <a:r>
              <a:rPr lang="en-US" dirty="0">
                <a:ea typeface="+mn-lt"/>
                <a:cs typeface="+mn-lt"/>
              </a:rPr>
              <a:t>Export of manufactured goods expands trade and commerce , and brings in much needed foreign exchange.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1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6AA0D7-1FC7-410D-839C-DF80C1B3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RECENT RECOGNITIONS</a:t>
            </a:r>
            <a:endParaRPr lang="en-US" sz="3200" b="1" kern="1200" dirty="0">
              <a:latin typeface="+mj-lt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57E1F0F-C84A-48A8-9F09-6E1FD78E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45" y="1718358"/>
            <a:ext cx="11406384" cy="47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5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9B02A-0A55-4F0A-838E-48C4257F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5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+mj-lt"/>
                <a:cs typeface="+mj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3862ED-73B1-45F2-87AA-D2885338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0" y="962984"/>
            <a:ext cx="10946920" cy="5213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➢ India represents large untapped opportunity with lower penetration, higher unorganized sector &amp; growing electrification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Havells preparing for future with constant products expansion, deepening market reach &amp; brand reinforcement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Organic leverage with opportunistic acquisition to drive growth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➢ Strengthening management bandwidth to lead ambitious growth plan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➢ Native business acumen, market connect and ethics remain core values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C277BA1-A590-490C-B58B-31A6C22D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3" y="5042499"/>
            <a:ext cx="10348822" cy="11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4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C9B347-806D-490B-B0D9-CC0A943E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/>
              <a:t>Types of Manufacturing Industries</a:t>
            </a:r>
            <a:endParaRPr lang="en-US" sz="3600" b="1">
              <a:cs typeface="Calibri Light"/>
            </a:endParaRPr>
          </a:p>
          <a:p>
            <a:pPr algn="ctr"/>
            <a:endParaRPr lang="en-US" sz="36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2EDD2-463A-4C2D-BAFA-DD9DFBEA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Clothing and Textiles</a:t>
            </a:r>
          </a:p>
          <a:p>
            <a:r>
              <a:rPr lang="en-US" dirty="0">
                <a:ea typeface="+mn-lt"/>
                <a:cs typeface="+mn-lt"/>
              </a:rPr>
              <a:t>Petroleum, Chemicals and Plastics</a:t>
            </a:r>
          </a:p>
          <a:p>
            <a:r>
              <a:rPr lang="en-US" dirty="0">
                <a:ea typeface="+mn-lt"/>
                <a:cs typeface="+mn-lt"/>
              </a:rPr>
              <a:t>Electronics, Computers </a:t>
            </a:r>
          </a:p>
          <a:p>
            <a:r>
              <a:rPr lang="en-US" dirty="0">
                <a:ea typeface="+mn-lt"/>
                <a:cs typeface="+mn-lt"/>
              </a:rPr>
              <a:t>Food Production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Metal Manufacturing</a:t>
            </a:r>
          </a:p>
          <a:p>
            <a:r>
              <a:rPr lang="en-US" dirty="0">
                <a:ea typeface="+mn-lt"/>
                <a:cs typeface="+mn-lt"/>
              </a:rPr>
              <a:t>Wood, Leather and Paper</a:t>
            </a:r>
          </a:p>
          <a:p>
            <a:r>
              <a:rPr lang="en-US" dirty="0">
                <a:ea typeface="+mn-lt"/>
                <a:cs typeface="+mn-lt"/>
              </a:rPr>
              <a:t>Transportation</a:t>
            </a:r>
          </a:p>
          <a:p>
            <a:r>
              <a:rPr lang="en-US" dirty="0">
                <a:ea typeface="+mn-lt"/>
                <a:cs typeface="+mn-lt"/>
              </a:rPr>
              <a:t>Furniture</a:t>
            </a:r>
          </a:p>
          <a:p>
            <a:r>
              <a:rPr lang="en-US" dirty="0">
                <a:ea typeface="+mn-lt"/>
                <a:cs typeface="+mn-lt"/>
              </a:rPr>
              <a:t>Building Materials etc.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04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F567CE-9888-4C27-9095-61EA25EB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3407"/>
            <a:ext cx="10400582" cy="67858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FF00FF"/>
                </a:highlight>
                <a:latin typeface="Calibri Light"/>
              </a:rPr>
              <a:t>Trends Dominate Manufacturing in 2021</a:t>
            </a:r>
            <a:endParaRPr lang="en-US" dirty="0">
              <a:highlight>
                <a:srgbClr val="FF00FF"/>
              </a:highlight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224FC6-A307-44FA-881E-438DBD0B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342"/>
            <a:ext cx="10515600" cy="44376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Employee Safety Becomes a Top Priority</a:t>
            </a:r>
          </a:p>
          <a:p>
            <a:r>
              <a:rPr lang="en-US" dirty="0">
                <a:ea typeface="+mn-lt"/>
                <a:cs typeface="+mn-lt"/>
              </a:rPr>
              <a:t>IoT is (Still) THE Big Thing</a:t>
            </a:r>
          </a:p>
          <a:p>
            <a:r>
              <a:rPr lang="en-US" dirty="0">
                <a:ea typeface="+mn-lt"/>
                <a:cs typeface="+mn-lt"/>
              </a:rPr>
              <a:t>Predictive Maintenance Keeps Production on Track</a:t>
            </a:r>
          </a:p>
          <a:p>
            <a:r>
              <a:rPr lang="en-US" dirty="0">
                <a:ea typeface="+mn-lt"/>
                <a:cs typeface="+mn-lt"/>
              </a:rPr>
              <a:t>Shifting Focus from B2B to B2C</a:t>
            </a:r>
          </a:p>
          <a:p>
            <a:r>
              <a:rPr lang="en-US" dirty="0">
                <a:ea typeface="+mn-lt"/>
                <a:cs typeface="+mn-lt"/>
              </a:rPr>
              <a:t>Manufacturers Gain Greater Visibility into Big Data</a:t>
            </a:r>
          </a:p>
          <a:p>
            <a:r>
              <a:rPr lang="en-US" dirty="0">
                <a:ea typeface="+mn-lt"/>
                <a:cs typeface="+mn-lt"/>
              </a:rPr>
              <a:t>VR (virtual reality)&amp; AR(augmented reality) Support Touchless Service Model</a:t>
            </a:r>
          </a:p>
          <a:p>
            <a:r>
              <a:rPr lang="en-US" dirty="0">
                <a:ea typeface="+mn-lt"/>
                <a:cs typeface="+mn-lt"/>
              </a:rPr>
              <a:t>3D Printing Makes Production Faster &amp; Cheaper</a:t>
            </a:r>
          </a:p>
        </p:txBody>
      </p:sp>
    </p:spTree>
    <p:extLst>
      <p:ext uri="{BB962C8B-B14F-4D97-AF65-F5344CB8AC3E}">
        <p14:creationId xmlns:p14="http://schemas.microsoft.com/office/powerpoint/2010/main" val="286937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36398E-FCD4-4891-9B05-043B3C3F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66"/>
            <a:ext cx="10515600" cy="8511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Havells India Ltd</a:t>
            </a:r>
            <a:endParaRPr lang="en-US" dirty="0"/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483BCE6A-6A4C-43A8-B6DE-F60A96B5E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22" y="1133104"/>
            <a:ext cx="4562241" cy="5271488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5A2FEDF8-5DEC-4D5F-9556-4EEF5862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92" y="218366"/>
            <a:ext cx="6927010" cy="610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0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C8AC3-25DC-4360-B7D2-DDE8D1A6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AN EVOLVING JOURNEY</a:t>
            </a:r>
            <a:endParaRPr lang="en-US" b="1" dirty="0"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3BAFC1BE-A6E0-4BBE-B69C-4E8F0CDC7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2205831"/>
            <a:ext cx="8039100" cy="3590925"/>
          </a:xfrm>
        </p:spPr>
      </p:pic>
    </p:spTree>
    <p:extLst>
      <p:ext uri="{BB962C8B-B14F-4D97-AF65-F5344CB8AC3E}">
        <p14:creationId xmlns:p14="http://schemas.microsoft.com/office/powerpoint/2010/main" val="18456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1B075332-2835-46E1-9678-F437EC2D1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309" y="301626"/>
            <a:ext cx="11660889" cy="6421676"/>
          </a:xfrm>
        </p:spPr>
      </p:pic>
    </p:spTree>
    <p:extLst>
      <p:ext uri="{BB962C8B-B14F-4D97-AF65-F5344CB8AC3E}">
        <p14:creationId xmlns:p14="http://schemas.microsoft.com/office/powerpoint/2010/main" val="18208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48CAE4AE-A9DF-45AF-9A9C-1712BC634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C272060-BC98-4C91-A58F-4DFEC566C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8BA2DCB9-0DC0-4109-B2A2-56896E35E6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xmlns="" id="{64A33555-1142-4AD7-8084-1A99422A1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xmlns="" id="{BC6E4081-1A88-453E-8CCF-B97B0CE20D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xmlns="" id="{5B7E0935-6EE8-4C61-AED5-09B9A2A99A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xmlns="" id="{EB962BD6-C878-48FF-A75E-DCC7BDA3C3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xmlns="" id="{CABF3786-BDE1-4FE5-9967-F6B6131A2C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xmlns="" id="{4969707A-C75E-4F7F-A5C2-2991C654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xmlns="" id="{0E293989-8389-48CD-85D3-CAEFD5E963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8DCF1E8B-9247-45E2-8641-90DA9F7D52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xmlns="" id="{48DF418F-91AD-4E55-AF3B-F28FF45961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xmlns="" id="{EDBF35BD-D1DA-49B1-AE30-289189DAC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xmlns="" id="{69198BEC-A3B6-4562-AB0F-3E7760026C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xmlns="" id="{9AB30D45-77AB-4323-83A2-1A637D07D5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xmlns="" id="{D1AD137E-7B63-434C-9D0D-5A64BB4968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xmlns="" id="{8B32BE2D-36DC-4BD0-952E-8FE32A70DB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xmlns="" id="{930295E0-AD01-4DB0-9829-AD91BED608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xmlns="" id="{29807E74-6BFD-4EA7-B3F3-92C0728A7D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xmlns="" id="{C9EDBF49-4B87-4B6F-BEE6-DDC4A63CE6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xmlns="" id="{7738C468-1405-4ED9-8392-F93FA995EE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xmlns="" id="{F16402CF-F511-450A-8584-8C8A5B7E9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xmlns="" id="{85E5B49A-CFC2-4019-9BA6-528095F788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95BE1-2CA0-4EE7-8002-11FC1592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>
            <a:normAutofit/>
          </a:bodyPr>
          <a:lstStyle/>
          <a:p>
            <a:r>
              <a:rPr lang="en-US" sz="3200" b="1">
                <a:cs typeface="Calibri Light"/>
              </a:rPr>
              <a:t>OVERVIEW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972DE0D-2E53-4159-ABD3-C601524262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559DE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0F1E7603-7847-49C7-BEB3-A07C1DEFD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" r="1119" b="3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97E713-639B-4B1F-A6BB-F45B520DA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817" y="2338388"/>
            <a:ext cx="4099607" cy="3678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559DEF"/>
              </a:buClr>
            </a:pPr>
            <a:r>
              <a:rPr lang="en-US" sz="1500" dirty="0">
                <a:solidFill>
                  <a:schemeClr val="accent1"/>
                </a:solidFill>
                <a:latin typeface="Cambria"/>
                <a:ea typeface="+mn-lt"/>
                <a:cs typeface="+mn-lt"/>
              </a:rPr>
              <a:t>Havells India Ltd. is a billion-dollar-plus organization, and is one of the largest &amp; India's fastest growing electrical and power distribution equipment manufacturer with products ranging from Industrial &amp; Domestic Circuit Protection Switchgear, Cables &amp; Wires, Motors, Fans, Power Capacitors, CFL Lamps, Luminaires for Domestic, Commercial &amp; Industrial applications, Modular Switches, &amp; Bath fittings covering the entire gamut of household, commercial and industrial electrical needs. Havells owns some of the prestigious global brands like Crabtree, Sylvania, Concord, Luminance, Linotile, &amp; SLI Lighting.</a:t>
            </a:r>
            <a:endParaRPr lang="en-US" sz="1500" dirty="0">
              <a:solidFill>
                <a:schemeClr val="accent1"/>
              </a:solidFill>
              <a:latin typeface="Cambri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965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9635</TotalTime>
  <Words>762</Words>
  <Application>Microsoft Office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Office Theme</vt:lpstr>
      <vt:lpstr>Manufacturing Companies</vt:lpstr>
      <vt:lpstr>What is Manufacturing?</vt:lpstr>
      <vt:lpstr>Why we need manufacturing?</vt:lpstr>
      <vt:lpstr>Types of Manufacturing Industries </vt:lpstr>
      <vt:lpstr>Trends Dominate Manufacturing in 2021</vt:lpstr>
      <vt:lpstr> Havells India Ltd </vt:lpstr>
      <vt:lpstr>AN EVOLVING JOURNEY</vt:lpstr>
      <vt:lpstr>PowerPoint Presentation</vt:lpstr>
      <vt:lpstr>OVERVIEW</vt:lpstr>
      <vt:lpstr>KEY MILESTONES</vt:lpstr>
      <vt:lpstr>CONSISTENT DELIVERY</vt:lpstr>
      <vt:lpstr>GROWTH WITH RESPONSIBILTY</vt:lpstr>
      <vt:lpstr>BENCHMARKING WITH THE BEST CORPORATE AND SHAREHOLDERS GOVERNANCE</vt:lpstr>
      <vt:lpstr>PRUDENT FINANCIAL MANAGEMENT</vt:lpstr>
      <vt:lpstr>DEEPER INTO HOMES</vt:lpstr>
      <vt:lpstr>WIDEST CONSUMER OFFERING</vt:lpstr>
      <vt:lpstr>SEGMENTS</vt:lpstr>
      <vt:lpstr>MARKET SHARE: TOP 3 ACROSS CATEGORIES</vt:lpstr>
      <vt:lpstr>DISTRIBUTION: DEEPER PENETRATION</vt:lpstr>
      <vt:lpstr>DISTRIBUTION: MULTI CHANNEL</vt:lpstr>
      <vt:lpstr>CONSISTENT NEW PRODUCT INTRODUCTIONS</vt:lpstr>
      <vt:lpstr>SERVED WITH REGULAR FRESH LAUNCHES</vt:lpstr>
      <vt:lpstr>DIGITIZATION: SALES PROCESS</vt:lpstr>
      <vt:lpstr>DIGITIZATION: SALES PROCESS</vt:lpstr>
      <vt:lpstr>  RESEARCH AND DEVELOPMENT  </vt:lpstr>
      <vt:lpstr>LLOYD</vt:lpstr>
      <vt:lpstr>HIGH GROWTH POTENTIAL INDUSTRY</vt:lpstr>
      <vt:lpstr>LLOYD: JOURNEY SO FAR</vt:lpstr>
      <vt:lpstr>FINANCIALS</vt:lpstr>
      <vt:lpstr>RECENT RECOGNITIONS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605</cp:revision>
  <dcterms:created xsi:type="dcterms:W3CDTF">2021-03-05T07:38:28Z</dcterms:created>
  <dcterms:modified xsi:type="dcterms:W3CDTF">2024-01-18T01:53:43Z</dcterms:modified>
</cp:coreProperties>
</file>